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57" r:id="rId4"/>
    <p:sldId id="265" r:id="rId5"/>
    <p:sldId id="258" r:id="rId6"/>
    <p:sldId id="264" r:id="rId7"/>
    <p:sldId id="260" r:id="rId8"/>
    <p:sldId id="261" r:id="rId9"/>
    <p:sldId id="259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81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69" d="100"/>
          <a:sy n="69" d="100"/>
        </p:scale>
        <p:origin x="-85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7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FFDD9-5340-4611-AC1E-C711611A077E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258B4-02FC-4B3F-8F6B-D7C762B7684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3FE89-6686-40F4-84B2-A183BE73D38B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33B4C-4947-46B3-AF7E-1CFA4B5F5D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3B4C-4947-46B3-AF7E-1CFA4B5F5DA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3AF5B-CCEB-46A8-B6EE-516B6A176053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2D6A2-7330-4862-8469-45FFC5EBB7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ell\Desktop\MVI_6192.av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ell\Desktop\MVI_6186.av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pperplate Gothic Bold" pitchFamily="34" charset="0"/>
              </a:rPr>
              <a:t>Haptic</a:t>
            </a:r>
            <a:r>
              <a:rPr lang="en-US" dirty="0" smtClean="0">
                <a:latin typeface="Copperplate Gothic Bold" pitchFamily="34" charset="0"/>
              </a:rPr>
              <a:t> Belt for Visually Impaired</a:t>
            </a:r>
            <a:endParaRPr lang="en-US" dirty="0">
              <a:latin typeface="Copperplate Gothic 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400" y="4724400"/>
            <a:ext cx="4038600" cy="1752600"/>
          </a:xfrm>
        </p:spPr>
        <p:txBody>
          <a:bodyPr/>
          <a:lstStyle/>
          <a:p>
            <a:pPr algn="r"/>
            <a:r>
              <a:rPr lang="en-US" dirty="0" err="1" smtClean="0">
                <a:latin typeface="Copperplate Gothic Light" pitchFamily="34" charset="0"/>
              </a:rPr>
              <a:t>Nitish</a:t>
            </a:r>
            <a:r>
              <a:rPr lang="en-US" dirty="0">
                <a:latin typeface="Copperplate Gothic Light" pitchFamily="34" charset="0"/>
              </a:rPr>
              <a:t> </a:t>
            </a:r>
            <a:r>
              <a:rPr lang="en-US" dirty="0" err="1" smtClean="0">
                <a:latin typeface="Copperplate Gothic Light" pitchFamily="34" charset="0"/>
              </a:rPr>
              <a:t>Malhotra</a:t>
            </a:r>
            <a:endParaRPr lang="en-US" dirty="0" smtClean="0">
              <a:latin typeface="Copperplate Gothic Light" pitchFamily="34" charset="0"/>
            </a:endParaRPr>
          </a:p>
          <a:p>
            <a:pPr algn="r"/>
            <a:r>
              <a:rPr lang="en-US" dirty="0" smtClean="0">
                <a:latin typeface="Copperplate Gothic Light" pitchFamily="34" charset="0"/>
              </a:rPr>
              <a:t>Paul </a:t>
            </a:r>
            <a:r>
              <a:rPr lang="en-US" dirty="0" err="1" smtClean="0">
                <a:latin typeface="Copperplate Gothic Light" pitchFamily="34" charset="0"/>
              </a:rPr>
              <a:t>Inglis</a:t>
            </a:r>
            <a:endParaRPr lang="en-US" dirty="0" smtClean="0">
              <a:latin typeface="Copperplate Gothic Light" pitchFamily="34" charset="0"/>
            </a:endParaRPr>
          </a:p>
          <a:p>
            <a:pPr algn="r"/>
            <a:r>
              <a:rPr lang="en-US" dirty="0" smtClean="0">
                <a:latin typeface="Copperplate Gothic Light" pitchFamily="34" charset="0"/>
              </a:rPr>
              <a:t>Aashish Chaddha </a:t>
            </a:r>
            <a:endParaRPr lang="en-US" dirty="0">
              <a:latin typeface="Copperplate Gothic Light" pitchFamily="34" charset="0"/>
            </a:endParaRPr>
          </a:p>
        </p:txBody>
      </p:sp>
      <p:pic>
        <p:nvPicPr>
          <p:cNvPr id="4" name="Picture 3" descr="blind.jpg"/>
          <p:cNvPicPr>
            <a:picLocks noChangeAspect="1"/>
          </p:cNvPicPr>
          <p:nvPr/>
        </p:nvPicPr>
        <p:blipFill>
          <a:blip r:embed="rId2" cstate="print"/>
          <a:srcRect l="25294" t="25000" b="7143"/>
          <a:stretch>
            <a:fillRect/>
          </a:stretch>
        </p:blipFill>
        <p:spPr>
          <a:xfrm>
            <a:off x="3657600" y="2438400"/>
            <a:ext cx="1600200" cy="143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VI_6192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28600" y="152400"/>
            <a:ext cx="8686800" cy="651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Indoor Mode </a:t>
            </a:r>
          </a:p>
          <a:p>
            <a:r>
              <a:rPr lang="en-US" dirty="0" smtClean="0"/>
              <a:t>Outdoor Mode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Design Aspect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Indoor Obstacle Avoidance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52400" y="1219200"/>
            <a:ext cx="4343400" cy="3733800"/>
            <a:chOff x="1523999" y="1233207"/>
            <a:chExt cx="6400801" cy="5427659"/>
          </a:xfrm>
        </p:grpSpPr>
        <p:pic>
          <p:nvPicPr>
            <p:cNvPr id="41" name="Picture 40" descr="Screen Shot 2012-12-10 at 2.08.28 AM.png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rcRect l="2561" r="5795"/>
            <a:stretch>
              <a:fillRect/>
            </a:stretch>
          </p:blipFill>
          <p:spPr>
            <a:xfrm>
              <a:off x="1765800" y="1828800"/>
              <a:ext cx="5926243" cy="48320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9" name="Group 38"/>
            <p:cNvGrpSpPr/>
            <p:nvPr/>
          </p:nvGrpSpPr>
          <p:grpSpPr>
            <a:xfrm>
              <a:off x="5271919" y="1262640"/>
              <a:ext cx="2652881" cy="5280871"/>
              <a:chOff x="2368251" y="3629593"/>
              <a:chExt cx="1136949" cy="276613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2368251" y="3966522"/>
                <a:ext cx="984475" cy="2429201"/>
              </a:xfrm>
              <a:prstGeom prst="roundRect">
                <a:avLst/>
              </a:prstGeom>
              <a:solidFill>
                <a:srgbClr val="FFFF00">
                  <a:alpha val="49804"/>
                </a:srgb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438400" y="3629593"/>
                <a:ext cx="1066800" cy="322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Cooper Black" pitchFamily="18" charset="0"/>
                  </a:rPr>
                  <a:t>Left</a:t>
                </a:r>
                <a:endParaRPr lang="en-US" sz="1600" dirty="0">
                  <a:latin typeface="Cooper Black" pitchFamily="18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3048000" y="1262638"/>
              <a:ext cx="3383280" cy="5290563"/>
              <a:chOff x="-54428" y="3629593"/>
              <a:chExt cx="1449977" cy="2771207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-54428" y="3971598"/>
                <a:ext cx="1449977" cy="2429202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41515" y="3629593"/>
                <a:ext cx="1066800" cy="322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Cooper Black" pitchFamily="18" charset="0"/>
                  </a:rPr>
                  <a:t>Center</a:t>
                </a:r>
                <a:endParaRPr lang="en-US" sz="1600" dirty="0">
                  <a:latin typeface="Cooper Black" pitchFamily="18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523999" y="1233207"/>
              <a:ext cx="2659813" cy="5319995"/>
              <a:chOff x="762000" y="3613803"/>
              <a:chExt cx="1139920" cy="2786997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917444" y="3971272"/>
                <a:ext cx="984476" cy="24295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2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62000" y="3613803"/>
                <a:ext cx="914400" cy="1675320"/>
                <a:chOff x="762000" y="3613803"/>
                <a:chExt cx="914400" cy="167532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838200" y="3613803"/>
                  <a:ext cx="838200" cy="322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latin typeface="Cooper Black" pitchFamily="18" charset="0"/>
                    </a:rPr>
                    <a:t>Right</a:t>
                  </a:r>
                  <a:endParaRPr lang="en-US" sz="2800" dirty="0">
                    <a:latin typeface="Cooper Black" pitchFamily="18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762000" y="5032702"/>
                  <a:ext cx="751114" cy="256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n w="18415" cmpd="sng">
                        <a:noFill/>
                        <a:prstDash val="solid"/>
                      </a:ln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Cooper Black" pitchFamily="18" charset="0"/>
                    </a:rPr>
                    <a:t>Zone1</a:t>
                  </a:r>
                  <a:endParaRPr lang="en-US" sz="3200" dirty="0">
                    <a:ln w="18415" cmpd="sng">
                      <a:noFill/>
                      <a:prstDash val="solid"/>
                    </a:ln>
                    <a:latin typeface="Cooper Black" pitchFamily="18" charset="0"/>
                  </a:endParaRPr>
                </a:p>
              </p:txBody>
            </p:sp>
          </p:grpSp>
        </p:grpSp>
        <p:sp>
          <p:nvSpPr>
            <p:cNvPr id="42" name="TextBox 41"/>
            <p:cNvSpPr txBox="1"/>
            <p:nvPr/>
          </p:nvSpPr>
          <p:spPr>
            <a:xfrm>
              <a:off x="2666999" y="3941690"/>
              <a:ext cx="1752601" cy="48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n w="18415" cmpd="sng">
                    <a:noFill/>
                    <a:prstDash val="solid"/>
                  </a:ln>
                  <a:solidFill>
                    <a:srgbClr val="7030A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oper Black" pitchFamily="18" charset="0"/>
                </a:rPr>
                <a:t>Zone2</a:t>
              </a:r>
              <a:endParaRPr lang="en-US" sz="3200" dirty="0">
                <a:ln w="18415" cmpd="sng">
                  <a:noFill/>
                  <a:prstDash val="solid"/>
                </a:ln>
                <a:solidFill>
                  <a:srgbClr val="7030A0"/>
                </a:solidFill>
                <a:latin typeface="Cooper Black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51563" y="3961751"/>
              <a:ext cx="1752601" cy="47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oper Black" pitchFamily="18" charset="0"/>
                </a:rPr>
                <a:t>Zone3</a:t>
              </a:r>
              <a:endParaRPr lang="en-US" sz="3200" dirty="0">
                <a:latin typeface="Cooper Black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023339" y="3941690"/>
              <a:ext cx="1752601" cy="48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n w="18415" cmpd="sng">
                    <a:noFill/>
                    <a:prstDash val="solid"/>
                  </a:ln>
                  <a:solidFill>
                    <a:srgbClr val="FF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oper Black" pitchFamily="18" charset="0"/>
                </a:rPr>
                <a:t>Zone4</a:t>
              </a:r>
              <a:endParaRPr lang="en-US" sz="3200" dirty="0">
                <a:ln w="18415" cmpd="sng">
                  <a:noFill/>
                  <a:prstDash val="solid"/>
                </a:ln>
                <a:solidFill>
                  <a:srgbClr val="FF0000"/>
                </a:solidFill>
                <a:latin typeface="Cooper Black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18220" y="3961751"/>
              <a:ext cx="1752601" cy="48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oper Black" pitchFamily="18" charset="0"/>
                </a:rPr>
                <a:t>Zone5</a:t>
              </a:r>
              <a:endParaRPr lang="en-US" sz="3200" dirty="0">
                <a:ln w="18415" cmpd="sng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Cooper Black" pitchFamily="18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447800" y="5257800"/>
            <a:ext cx="6324600" cy="1219200"/>
            <a:chOff x="1447800" y="5486400"/>
            <a:chExt cx="6324600" cy="1219200"/>
          </a:xfrm>
        </p:grpSpPr>
        <p:sp>
          <p:nvSpPr>
            <p:cNvPr id="76" name="Rounded Rectangle 75"/>
            <p:cNvSpPr/>
            <p:nvPr/>
          </p:nvSpPr>
          <p:spPr>
            <a:xfrm>
              <a:off x="1447800" y="5486400"/>
              <a:ext cx="6324600" cy="1219200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dashDot"/>
            </a:ln>
            <a:scene3d>
              <a:camera prst="orthographicFront"/>
              <a:lightRig rig="threePt" dir="t"/>
            </a:scene3d>
            <a:sp3d>
              <a:bevelT w="1333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597924" y="5562600"/>
              <a:ext cx="6022076" cy="1136049"/>
              <a:chOff x="502257" y="152400"/>
              <a:chExt cx="8179789" cy="1660379"/>
            </a:xfrm>
          </p:grpSpPr>
          <p:grpSp>
            <p:nvGrpSpPr>
              <p:cNvPr id="63" name="Group 21"/>
              <p:cNvGrpSpPr/>
              <p:nvPr/>
            </p:nvGrpSpPr>
            <p:grpSpPr>
              <a:xfrm>
                <a:off x="6515729" y="152400"/>
                <a:ext cx="2166317" cy="1447800"/>
                <a:chOff x="4343400" y="3733800"/>
                <a:chExt cx="3749921" cy="2514600"/>
              </a:xfrm>
            </p:grpSpPr>
            <p:pic>
              <p:nvPicPr>
                <p:cNvPr id="71" name="Picture 70" descr="blind2.jp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4343400" y="3733800"/>
                  <a:ext cx="1819275" cy="2514600"/>
                </a:xfrm>
                <a:prstGeom prst="rect">
                  <a:avLst/>
                </a:prstGeom>
              </p:spPr>
            </p:pic>
            <p:sp>
              <p:nvSpPr>
                <p:cNvPr id="72" name="Rounded Rectangle 71"/>
                <p:cNvSpPr/>
                <p:nvPr/>
              </p:nvSpPr>
              <p:spPr>
                <a:xfrm>
                  <a:off x="4648200" y="5029200"/>
                  <a:ext cx="381000" cy="15240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5029199" y="4953001"/>
                  <a:ext cx="152400" cy="304800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baseline="-25000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4" name="Isosceles Triangle 73"/>
                <p:cNvSpPr/>
                <p:nvPr/>
              </p:nvSpPr>
              <p:spPr>
                <a:xfrm rot="16200000">
                  <a:off x="5753100" y="3695700"/>
                  <a:ext cx="1447800" cy="2743202"/>
                </a:xfrm>
                <a:prstGeom prst="triangle">
                  <a:avLst/>
                </a:prstGeom>
                <a:solidFill>
                  <a:schemeClr val="accent1">
                    <a:lumMod val="75000"/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6626266" y="5057274"/>
                  <a:ext cx="1467055" cy="11430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 smtClean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</a:rPr>
                    <a:t>Obstacle</a:t>
                  </a:r>
                  <a:endParaRPr lang="en-US" sz="1200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64" name="Group 29"/>
              <p:cNvGrpSpPr/>
              <p:nvPr/>
            </p:nvGrpSpPr>
            <p:grpSpPr>
              <a:xfrm>
                <a:off x="502257" y="457200"/>
                <a:ext cx="5702186" cy="1355579"/>
                <a:chOff x="502257" y="457200"/>
                <a:chExt cx="5702186" cy="1355579"/>
              </a:xfrm>
            </p:grpSpPr>
            <p:pic>
              <p:nvPicPr>
                <p:cNvPr id="65" name="Picture 64" descr="asus xtion.jpg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02257" y="793397"/>
                  <a:ext cx="1769091" cy="806802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66" name="Picture 65" descr="rpi.jpg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786533" y="709247"/>
                  <a:ext cx="1130197" cy="807147"/>
                </a:xfrm>
                <a:prstGeom prst="rect">
                  <a:avLst/>
                </a:prstGeom>
              </p:spPr>
            </p:pic>
            <p:sp>
              <p:nvSpPr>
                <p:cNvPr id="67" name="TextBox 66"/>
                <p:cNvSpPr txBox="1"/>
                <p:nvPr/>
              </p:nvSpPr>
              <p:spPr>
                <a:xfrm>
                  <a:off x="4024532" y="457200"/>
                  <a:ext cx="457200" cy="13494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400" b="1" dirty="0" smtClean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</a:rPr>
                    <a:t>+</a:t>
                  </a:r>
                  <a:endParaRPr lang="en-US" sz="5400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5826967" y="463298"/>
                  <a:ext cx="377476" cy="13494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400" b="1" dirty="0" smtClean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</a:rPr>
                    <a:t>=</a:t>
                  </a:r>
                  <a:endParaRPr lang="en-US" sz="5400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69" name="Picture 68" descr="motors.jpg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995865" y="644769"/>
                  <a:ext cx="1066800" cy="1066800"/>
                </a:xfrm>
                <a:prstGeom prst="rect">
                  <a:avLst/>
                </a:prstGeom>
              </p:spPr>
            </p:pic>
            <p:sp>
              <p:nvSpPr>
                <p:cNvPr id="70" name="Rectangle 69"/>
                <p:cNvSpPr/>
                <p:nvPr/>
              </p:nvSpPr>
              <p:spPr>
                <a:xfrm>
                  <a:off x="2286000" y="457200"/>
                  <a:ext cx="718965" cy="13494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5400" b="1" dirty="0" smtClean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</a:rPr>
                    <a:t>+</a:t>
                  </a:r>
                  <a:endParaRPr lang="en-US" sz="5400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36" name="TextBox 35"/>
          <p:cNvSpPr txBox="1"/>
          <p:nvPr/>
        </p:nvSpPr>
        <p:spPr>
          <a:xfrm>
            <a:off x="4495800" y="1828800"/>
            <a:ext cx="4191000" cy="12003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verlapping zones for Obstacle Detection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Right Motor Range   : 0 to 2/5</a:t>
            </a:r>
            <a:r>
              <a:rPr lang="en-US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Center Motor Range: 1/5</a:t>
            </a:r>
            <a:r>
              <a:rPr lang="en-US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to 4/5</a:t>
            </a:r>
            <a:r>
              <a:rPr lang="en-US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Left Motor Range      : 3/5</a:t>
            </a:r>
            <a:r>
              <a:rPr lang="en-US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to 1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95800" y="3505200"/>
            <a:ext cx="41910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Scenario –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Right motor PWM    – 80%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Center motor PWM – 80%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Left motor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PWM    – 30%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VI_6186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438149" y="304800"/>
            <a:ext cx="8248651" cy="6186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24200" y="609600"/>
            <a:ext cx="2743200" cy="1263769"/>
            <a:chOff x="2057400" y="609600"/>
            <a:chExt cx="4779332" cy="2461820"/>
          </a:xfrm>
        </p:grpSpPr>
        <p:grpSp>
          <p:nvGrpSpPr>
            <p:cNvPr id="10" name="Group 9"/>
            <p:cNvGrpSpPr/>
            <p:nvPr/>
          </p:nvGrpSpPr>
          <p:grpSpPr>
            <a:xfrm>
              <a:off x="2057400" y="609600"/>
              <a:ext cx="2155318" cy="2461820"/>
              <a:chOff x="2057400" y="609600"/>
              <a:chExt cx="2155318" cy="2461820"/>
            </a:xfrm>
          </p:grpSpPr>
          <p:pic>
            <p:nvPicPr>
              <p:cNvPr id="4" name="Picture 3" descr="gps.jpg"/>
              <p:cNvPicPr>
                <a:picLocks noChangeAspect="1"/>
              </p:cNvPicPr>
              <p:nvPr/>
            </p:nvPicPr>
            <p:blipFill>
              <a:blip r:embed="rId2" cstate="print">
                <a:lum bright="-10000" contrast="30000"/>
              </a:blip>
              <a:stretch>
                <a:fillRect/>
              </a:stretch>
            </p:blipFill>
            <p:spPr>
              <a:xfrm rot="3357707">
                <a:off x="2030935" y="636065"/>
                <a:ext cx="2208248" cy="215531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475973" y="2178196"/>
                <a:ext cx="1181950" cy="89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>
                    <a:latin typeface="Comic Sans MS" pitchFamily="66" charset="0"/>
                  </a:rPr>
                  <a:t>GPS Module</a:t>
                </a:r>
                <a:endParaRPr lang="en-US" sz="1050" dirty="0">
                  <a:latin typeface="Comic Sans MS" pitchFamily="66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168099" y="773400"/>
              <a:ext cx="1668633" cy="2192818"/>
              <a:chOff x="5168099" y="773400"/>
              <a:chExt cx="1668633" cy="2192818"/>
            </a:xfrm>
          </p:grpSpPr>
          <p:pic>
            <p:nvPicPr>
              <p:cNvPr id="6" name="Picture 5" descr="antenna.jpg"/>
              <p:cNvPicPr>
                <a:picLocks noChangeAspect="1"/>
              </p:cNvPicPr>
              <p:nvPr/>
            </p:nvPicPr>
            <p:blipFill>
              <a:blip r:embed="rId3" cstate="print">
                <a:lum contrast="30000"/>
              </a:blip>
              <a:stretch>
                <a:fillRect/>
              </a:stretch>
            </p:blipFill>
            <p:spPr>
              <a:xfrm rot="8690423">
                <a:off x="5168099" y="773400"/>
                <a:ext cx="1668633" cy="170961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396082" y="1797100"/>
                <a:ext cx="1307890" cy="1169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Comic Sans MS" pitchFamily="66" charset="0"/>
                  </a:rPr>
                  <a:t>Geo-Helix Antenna</a:t>
                </a:r>
                <a:endParaRPr lang="en-US" sz="1100" dirty="0">
                  <a:latin typeface="Comic Sans MS" pitchFamily="66" charset="0"/>
                </a:endParaRPr>
              </a:p>
            </p:txBody>
          </p:sp>
        </p:grpSp>
        <p:sp>
          <p:nvSpPr>
            <p:cNvPr id="5" name="Left-Right Arrow 4"/>
            <p:cNvSpPr/>
            <p:nvPr/>
          </p:nvSpPr>
          <p:spPr>
            <a:xfrm>
              <a:off x="4075082" y="1465857"/>
              <a:ext cx="1321002" cy="356169"/>
            </a:xfrm>
            <a:prstGeom prst="leftRightArrow">
              <a:avLst/>
            </a:prstGeom>
            <a:solidFill>
              <a:schemeClr val="tx2">
                <a:alpha val="64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Outdoor GPS Assisted Navigation</a:t>
            </a:r>
            <a:endParaRPr lang="en-US" dirty="0"/>
          </a:p>
        </p:txBody>
      </p:sp>
      <p:pic>
        <p:nvPicPr>
          <p:cNvPr id="12" name="Picture 11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1981200"/>
            <a:ext cx="6629400" cy="4666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6629400" y="2691825"/>
            <a:ext cx="3048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cap="none" spc="50" dirty="0" smtClean="0">
                <a:ln w="11430">
                  <a:solidFill>
                    <a:schemeClr val="tx1"/>
                  </a:solidFill>
                </a:ln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  <a:endParaRPr lang="en-US" sz="3200" b="1" cap="none" spc="50" dirty="0">
              <a:ln w="11430">
                <a:solidFill>
                  <a:schemeClr val="tx1"/>
                </a:solidFill>
              </a:ln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38400" y="5257800"/>
            <a:ext cx="3048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cap="none" spc="50" dirty="0" smtClean="0">
                <a:ln w="11430">
                  <a:solidFill>
                    <a:schemeClr val="tx1"/>
                  </a:solidFill>
                </a:ln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endParaRPr lang="en-US" sz="3200" b="1" cap="none" spc="50" dirty="0">
              <a:ln w="11430">
                <a:solidFill>
                  <a:schemeClr val="tx1"/>
                </a:solidFill>
              </a:ln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21274" b="41396"/>
          <a:stretch>
            <a:fillRect/>
          </a:stretch>
        </p:blipFill>
        <p:spPr bwMode="auto">
          <a:xfrm>
            <a:off x="609600" y="4953000"/>
            <a:ext cx="7987442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apture_squa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304800"/>
            <a:ext cx="4525090" cy="448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34000" y="1598474"/>
            <a:ext cx="3505200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PS Navigation –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Periodic feedback on current trajectory.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Forward / Backward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Left / Right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Waypoint arrival notification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62400" y="1066800"/>
            <a:ext cx="3048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cap="none" spc="50" dirty="0" smtClean="0">
                <a:ln w="11430">
                  <a:solidFill>
                    <a:schemeClr val="tx1"/>
                  </a:solidFill>
                </a:ln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  <a:endParaRPr lang="en-US" sz="3200" b="1" cap="none" spc="50" dirty="0">
              <a:ln w="11430">
                <a:solidFill>
                  <a:schemeClr val="tx1"/>
                </a:solidFill>
              </a:ln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00200" y="838200"/>
            <a:ext cx="3048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cap="none" spc="50" dirty="0" smtClean="0">
                <a:ln w="11430">
                  <a:solidFill>
                    <a:schemeClr val="tx1"/>
                  </a:solidFill>
                </a:ln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endParaRPr lang="en-US" sz="3200" b="1" cap="none" spc="50" dirty="0">
              <a:ln w="11430">
                <a:solidFill>
                  <a:schemeClr val="tx1"/>
                </a:solidFill>
              </a:ln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3200400"/>
            <a:ext cx="3048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cap="none" spc="50" dirty="0" smtClean="0">
                <a:ln w="11430">
                  <a:solidFill>
                    <a:schemeClr val="tx1"/>
                  </a:solidFill>
                </a:ln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</a:t>
            </a:r>
            <a:endParaRPr lang="en-US" sz="3200" b="1" cap="none" spc="50" dirty="0">
              <a:ln w="11430">
                <a:solidFill>
                  <a:schemeClr val="tx1"/>
                </a:solidFill>
              </a:ln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7600" y="3581400"/>
            <a:ext cx="3048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cap="none" spc="50" dirty="0" smtClean="0">
                <a:ln w="11430">
                  <a:solidFill>
                    <a:schemeClr val="tx1"/>
                  </a:solidFill>
                </a:ln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</a:t>
            </a:r>
            <a:endParaRPr lang="en-US" sz="3200" b="1" cap="none" spc="50" dirty="0">
              <a:ln w="11430">
                <a:solidFill>
                  <a:schemeClr val="tx1"/>
                </a:solidFill>
              </a:ln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ntenna.jpg"/>
          <p:cNvPicPr>
            <a:picLocks noChangeAspect="1"/>
          </p:cNvPicPr>
          <p:nvPr/>
        </p:nvPicPr>
        <p:blipFill>
          <a:blip r:embed="rId2" cstate="print">
            <a:lum contrast="30000"/>
          </a:blip>
          <a:stretch>
            <a:fillRect/>
          </a:stretch>
        </p:blipFill>
        <p:spPr>
          <a:xfrm rot="5400000">
            <a:off x="6715862" y="4256938"/>
            <a:ext cx="835794" cy="856319"/>
          </a:xfrm>
          <a:prstGeom prst="rect">
            <a:avLst/>
          </a:prstGeom>
        </p:spPr>
      </p:pic>
      <p:pic>
        <p:nvPicPr>
          <p:cNvPr id="12" name="Picture 11" descr="gps.jpg"/>
          <p:cNvPicPr>
            <a:picLocks noChangeAspect="1"/>
          </p:cNvPicPr>
          <p:nvPr/>
        </p:nvPicPr>
        <p:blipFill>
          <a:blip r:embed="rId3" cstate="print">
            <a:lum bright="-10000" contrast="30000"/>
          </a:blip>
          <a:stretch>
            <a:fillRect/>
          </a:stretch>
        </p:blipFill>
        <p:spPr>
          <a:xfrm>
            <a:off x="5715000" y="5029200"/>
            <a:ext cx="1293848" cy="1393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Picture 3" descr="rpi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7399" y="3048000"/>
            <a:ext cx="1262883" cy="8382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495799" y="3886200"/>
            <a:ext cx="1" cy="99060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05400" y="3886200"/>
            <a:ext cx="990600" cy="68580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05400" y="3352800"/>
            <a:ext cx="1143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05400" y="3657600"/>
            <a:ext cx="1143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324600" y="3200400"/>
            <a:ext cx="609600" cy="6096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Switch</a:t>
            </a:r>
            <a:endParaRPr lang="en-US" sz="1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495799" y="2057400"/>
            <a:ext cx="1" cy="99060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67000" y="3505200"/>
            <a:ext cx="1143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447800" y="3276600"/>
            <a:ext cx="1219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Voltage Regulator</a:t>
            </a:r>
            <a:endParaRPr 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52600" y="2438400"/>
            <a:ext cx="609600" cy="6096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Switch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1524000" y="1600200"/>
            <a:ext cx="10668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Battery</a:t>
            </a:r>
            <a:endParaRPr lang="en-US" sz="1200" dirty="0"/>
          </a:p>
        </p:txBody>
      </p:sp>
      <p:cxnSp>
        <p:nvCxnSpPr>
          <p:cNvPr id="24" name="Straight Connector 23"/>
          <p:cNvCxnSpPr>
            <a:stCxn id="22" idx="2"/>
            <a:endCxn id="21" idx="0"/>
          </p:cNvCxnSpPr>
          <p:nvPr/>
        </p:nvCxnSpPr>
        <p:spPr>
          <a:xfrm>
            <a:off x="2057400" y="2209800"/>
            <a:ext cx="0" cy="22860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2"/>
            <a:endCxn id="20" idx="0"/>
          </p:cNvCxnSpPr>
          <p:nvPr/>
        </p:nvCxnSpPr>
        <p:spPr>
          <a:xfrm>
            <a:off x="2057400" y="3048000"/>
            <a:ext cx="0" cy="22860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motor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6200" y="4648200"/>
            <a:ext cx="785393" cy="72991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057400" y="3733800"/>
            <a:ext cx="0" cy="152400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057400" y="5257800"/>
            <a:ext cx="20574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 descr="asus x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33800" y="1371600"/>
            <a:ext cx="1618060" cy="685800"/>
          </a:xfrm>
          <a:prstGeom prst="rect">
            <a:avLst/>
          </a:prstGeom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7010400" y="3276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Indoor / Outdoor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85800" y="259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/ OFF</a:t>
            </a:r>
            <a:endParaRPr lang="en-US" dirty="0"/>
          </a:p>
        </p:txBody>
      </p:sp>
      <p:pic>
        <p:nvPicPr>
          <p:cNvPr id="41" name="Picture 40" descr="motor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4876800"/>
            <a:ext cx="785393" cy="729916"/>
          </a:xfrm>
          <a:prstGeom prst="rect">
            <a:avLst/>
          </a:prstGeom>
        </p:spPr>
      </p:pic>
      <p:pic>
        <p:nvPicPr>
          <p:cNvPr id="42" name="Picture 41" descr="motor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3400" y="5105400"/>
            <a:ext cx="785393" cy="729916"/>
          </a:xfrm>
          <a:prstGeom prst="rect">
            <a:avLst/>
          </a:prstGeom>
        </p:spPr>
      </p:pic>
      <p:pic>
        <p:nvPicPr>
          <p:cNvPr id="43" name="Picture 42" descr="motor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5334000"/>
            <a:ext cx="785393" cy="72991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096000" y="4648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124200" y="5715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Vibration Motors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648200" y="2667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RaspberryPi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410200" y="1524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Asus </a:t>
            </a:r>
            <a:r>
              <a:rPr lang="en-US" dirty="0" err="1" smtClean="0"/>
              <a:t>Xtion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2667000" y="1981200"/>
            <a:ext cx="1371600" cy="129540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Design Aspects</a:t>
            </a:r>
            <a:endParaRPr lang="en-US" dirty="0"/>
          </a:p>
        </p:txBody>
      </p:sp>
      <p:pic>
        <p:nvPicPr>
          <p:cNvPr id="4" name="Picture 3" descr="IMG_617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133600"/>
            <a:ext cx="41148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6" name="Straight Arrow Connector 5"/>
          <p:cNvCxnSpPr>
            <a:stCxn id="8" idx="2"/>
          </p:cNvCxnSpPr>
          <p:nvPr/>
        </p:nvCxnSpPr>
        <p:spPr>
          <a:xfrm>
            <a:off x="1333500" y="2294930"/>
            <a:ext cx="495300" cy="11340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1371600"/>
            <a:ext cx="17526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 Fabric belt –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Light weight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Comfort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10" idx="0"/>
          </p:cNvCxnSpPr>
          <p:nvPr/>
        </p:nvCxnSpPr>
        <p:spPr>
          <a:xfrm flipV="1">
            <a:off x="1371600" y="3810000"/>
            <a:ext cx="11430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4800600"/>
            <a:ext cx="1828800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Asus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Xtion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</a:t>
            </a:r>
          </a:p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Cheaper and Smaller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2" name="Straight Arrow Connector 11"/>
          <p:cNvCxnSpPr>
            <a:stCxn id="13" idx="0"/>
          </p:cNvCxnSpPr>
          <p:nvPr/>
        </p:nvCxnSpPr>
        <p:spPr>
          <a:xfrm flipH="1" flipV="1">
            <a:off x="3810000" y="3581400"/>
            <a:ext cx="38100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0" y="4876800"/>
            <a:ext cx="1600200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Raspberry Pi – Cheaper and Smaller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05400" y="2210812"/>
            <a:ext cx="381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Comfortable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Unobtrusive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Compact / Portable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Light Weight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Battery Life (3+ Hours)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Streamlined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Simple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Easy to Use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ond.PNG"/>
          <p:cNvPicPr>
            <a:picLocks noChangeAspect="1"/>
          </p:cNvPicPr>
          <p:nvPr/>
        </p:nvPicPr>
        <p:blipFill>
          <a:blip r:embed="rId3" cstate="print"/>
          <a:srcRect l="17483" t="42857" r="22389"/>
          <a:stretch>
            <a:fillRect/>
          </a:stretch>
        </p:blipFill>
        <p:spPr>
          <a:xfrm>
            <a:off x="1981200" y="1981200"/>
            <a:ext cx="5029200" cy="198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first.PNG"/>
          <p:cNvPicPr>
            <a:picLocks noChangeAspect="1"/>
          </p:cNvPicPr>
          <p:nvPr/>
        </p:nvPicPr>
        <p:blipFill>
          <a:blip r:embed="rId4" cstate="print"/>
          <a:srcRect l="17708" t="40796" r="18750" b="7400"/>
          <a:stretch>
            <a:fillRect/>
          </a:stretch>
        </p:blipFill>
        <p:spPr>
          <a:xfrm>
            <a:off x="2209800" y="304800"/>
            <a:ext cx="4648200" cy="1706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IMG_6176.JPG"/>
          <p:cNvPicPr>
            <a:picLocks noChangeAspect="1"/>
          </p:cNvPicPr>
          <p:nvPr/>
        </p:nvPicPr>
        <p:blipFill>
          <a:blip r:embed="rId5" cstate="print">
            <a:lum contrast="20000"/>
          </a:blip>
          <a:srcRect t="20000" b="21250"/>
          <a:stretch>
            <a:fillRect/>
          </a:stretch>
        </p:blipFill>
        <p:spPr>
          <a:xfrm>
            <a:off x="990600" y="3886200"/>
            <a:ext cx="7086600" cy="2775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858</TotalTime>
  <Words>173</Words>
  <Application>Microsoft Office PowerPoint</Application>
  <PresentationFormat>On-screen Show (4:3)</PresentationFormat>
  <Paragraphs>71</Paragraphs>
  <Slides>10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Haptic Belt for Visually Impaired</vt:lpstr>
      <vt:lpstr>Contents</vt:lpstr>
      <vt:lpstr>Indoor Obstacle Avoidance</vt:lpstr>
      <vt:lpstr>Slide 4</vt:lpstr>
      <vt:lpstr>Outdoor GPS Assisted Navigation</vt:lpstr>
      <vt:lpstr>Slide 6</vt:lpstr>
      <vt:lpstr>System Architecture</vt:lpstr>
      <vt:lpstr>Design Aspects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Haptic Belt for Visually Impaired</dc:title>
  <dc:creator>Aashish</dc:creator>
  <cp:lastModifiedBy>Aashish</cp:lastModifiedBy>
  <cp:revision>103</cp:revision>
  <dcterms:created xsi:type="dcterms:W3CDTF">2012-12-10T01:18:36Z</dcterms:created>
  <dcterms:modified xsi:type="dcterms:W3CDTF">2012-12-10T17:04:59Z</dcterms:modified>
</cp:coreProperties>
</file>